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Lst>
  <p:notesMasterIdLst>
    <p:notesMasterId r:id="rId39"/>
  </p:notesMasterIdLst>
  <p:handoutMasterIdLst>
    <p:handoutMasterId r:id="rId40"/>
  </p:handoutMasterIdLst>
  <p:sldIdLst>
    <p:sldId id="365" r:id="rId3"/>
    <p:sldId id="352" r:id="rId4"/>
    <p:sldId id="370" r:id="rId5"/>
    <p:sldId id="369" r:id="rId6"/>
    <p:sldId id="360" r:id="rId7"/>
    <p:sldId id="372" r:id="rId8"/>
    <p:sldId id="385" r:id="rId9"/>
    <p:sldId id="429" r:id="rId10"/>
    <p:sldId id="386" r:id="rId11"/>
    <p:sldId id="359" r:id="rId12"/>
    <p:sldId id="430" r:id="rId13"/>
    <p:sldId id="366" r:id="rId14"/>
    <p:sldId id="373" r:id="rId15"/>
    <p:sldId id="374" r:id="rId16"/>
    <p:sldId id="375" r:id="rId17"/>
    <p:sldId id="431" r:id="rId18"/>
    <p:sldId id="383" r:id="rId19"/>
    <p:sldId id="384" r:id="rId20"/>
    <p:sldId id="357" r:id="rId21"/>
    <p:sldId id="434" r:id="rId22"/>
    <p:sldId id="428" r:id="rId23"/>
    <p:sldId id="391" r:id="rId24"/>
    <p:sldId id="392" r:id="rId25"/>
    <p:sldId id="393" r:id="rId26"/>
    <p:sldId id="432" r:id="rId27"/>
    <p:sldId id="433" r:id="rId28"/>
    <p:sldId id="394" r:id="rId29"/>
    <p:sldId id="390" r:id="rId30"/>
    <p:sldId id="388" r:id="rId31"/>
    <p:sldId id="377" r:id="rId32"/>
    <p:sldId id="389" r:id="rId33"/>
    <p:sldId id="382" r:id="rId34"/>
    <p:sldId id="379" r:id="rId35"/>
    <p:sldId id="378" r:id="rId36"/>
    <p:sldId id="380" r:id="rId37"/>
    <p:sldId id="381"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
      <p:font typeface="Verdana" panose="020B060403050404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429"/>
            <p14:sldId id="386"/>
            <p14:sldId id="359"/>
            <p14:sldId id="430"/>
            <p14:sldId id="366"/>
            <p14:sldId id="373"/>
            <p14:sldId id="374"/>
            <p14:sldId id="375"/>
            <p14:sldId id="431"/>
          </p14:sldIdLst>
        </p14:section>
        <p14:section name="Afternoon" id="{C9FEE982-7118-43F4-AF73-96DA103AD135}">
          <p14:sldIdLst>
            <p14:sldId id="383"/>
            <p14:sldId id="384"/>
            <p14:sldId id="357"/>
          </p14:sldIdLst>
        </p14:section>
        <p14:section name="Extra &amp; Parking Lot" id="{545A28E7-B45D-4E5F-B45B-0ADD1CBD9F26}">
          <p14:sldIdLst>
            <p14:sldId id="434"/>
            <p14:sldId id="428"/>
            <p14:sldId id="391"/>
            <p14:sldId id="392"/>
            <p14:sldId id="393"/>
            <p14:sldId id="432"/>
            <p14:sldId id="433"/>
            <p14:sldId id="394"/>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a:srgbClr val="0043C8"/>
    <a:srgbClr val="8DACD0"/>
    <a:srgbClr val="3399FF"/>
    <a:srgbClr val="0070C0"/>
    <a:srgbClr val="7AB0F2"/>
    <a:srgbClr val="D8DEE7"/>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3" autoAdjust="0"/>
    <p:restoredTop sz="93907" autoAdjust="0"/>
  </p:normalViewPr>
  <p:slideViewPr>
    <p:cSldViewPr snapToGrid="0">
      <p:cViewPr varScale="1">
        <p:scale>
          <a:sx n="57" d="100"/>
          <a:sy n="57" d="100"/>
        </p:scale>
        <p:origin x="100" y="2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6/13/2018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6/13/2018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27</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30</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31</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32</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33</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34</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35</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36</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AD/RG Image: https://blogs.technet.microsoft.com/dsilva/2017/11/10/azure-subscription-governance-resource-group-and-naming-convention-strategies/ </a:t>
            </a:r>
          </a:p>
        </p:txBody>
      </p:sp>
      <p:sp>
        <p:nvSpPr>
          <p:cNvPr id="4" name="Slide Number Placeholder 3"/>
          <p:cNvSpPr>
            <a:spLocks noGrp="1"/>
          </p:cNvSpPr>
          <p:nvPr>
            <p:ph type="sldNum" sz="quarter" idx="10"/>
          </p:nvPr>
        </p:nvSpPr>
        <p:spPr/>
        <p:txBody>
          <a:bodyPr/>
          <a:lstStyle/>
          <a:p>
            <a:fld id="{F19E9337-0361-41F3-9C17-1F4FFD1214BA}" type="slidenum">
              <a:rPr lang="en-US" smtClean="0"/>
              <a:t>20</a:t>
            </a:fld>
            <a:endParaRPr lang="en-US" dirty="0"/>
          </a:p>
        </p:txBody>
      </p:sp>
    </p:spTree>
    <p:extLst>
      <p:ext uri="{BB962C8B-B14F-4D97-AF65-F5344CB8AC3E}">
        <p14:creationId xmlns:p14="http://schemas.microsoft.com/office/powerpoint/2010/main" val="43255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13.06.2018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8" r:id="rId25"/>
    <p:sldLayoutId id="2147483749" r:id="rId26"/>
    <p:sldLayoutId id="2147483750" r:id="rId27"/>
    <p:sldLayoutId id="2147483751" r:id="rId28"/>
    <p:sldLayoutId id="214748375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guruskill/70-535" TargetMode="Externa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1.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11.xml"/><Relationship Id="rId4"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13.png"/><Relationship Id="rId4" Type="http://schemas.openxmlformats.org/officeDocument/2006/relationships/slideLayout" Target="../slideLayouts/slideLayout19.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368279"/>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3239020" y="1276199"/>
            <a:ext cx="5839691" cy="1060211"/>
          </a:xfrm>
        </p:spPr>
        <p:txBody>
          <a:bodyPr/>
          <a:lstStyle/>
          <a:p>
            <a:pPr lvl="0"/>
            <a:r>
              <a:rPr lang="en-US" sz="1600" b="1" dirty="0" err="1">
                <a:solidFill>
                  <a:srgbClr val="FFC000"/>
                </a:solidFill>
              </a:rPr>
              <a:t>WiFi</a:t>
            </a:r>
            <a:r>
              <a:rPr lang="en-US" sz="1600" b="1" dirty="0">
                <a:solidFill>
                  <a:srgbClr val="FFC000"/>
                </a:solidFill>
              </a:rPr>
              <a:t>:  MSFTGUEST &gt; Open Browser  </a:t>
            </a:r>
          </a:p>
          <a:p>
            <a:pPr lvl="0"/>
            <a:r>
              <a:rPr lang="en-US" sz="1600" b="1" dirty="0">
                <a:solidFill>
                  <a:srgbClr val="FFC000"/>
                </a:solidFill>
              </a:rPr>
              <a:t>Code: </a:t>
            </a:r>
            <a:r>
              <a:rPr lang="en-US" sz="3600" b="1" dirty="0"/>
              <a:t>msevent795ny</a:t>
            </a:r>
            <a:endParaRPr lang="en-US" sz="1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7583200" y="1457549"/>
            <a:ext cx="2899063" cy="646331"/>
          </a:xfrm>
          <a:prstGeom prst="rect">
            <a:avLst/>
          </a:prstGeom>
          <a:noFill/>
        </p:spPr>
        <p:txBody>
          <a:bodyPr wrap="square" rtlCol="0">
            <a:spAutoFit/>
          </a:bodyPr>
          <a:lstStyle/>
          <a:p>
            <a:r>
              <a:rPr lang="en-US" dirty="0"/>
              <a:t>For labs use:</a:t>
            </a:r>
          </a:p>
          <a:p>
            <a:r>
              <a:rPr lang="en-US" dirty="0"/>
              <a:t>-size “Standard_D1”</a:t>
            </a:r>
          </a:p>
        </p:txBody>
      </p:sp>
      <p:sp>
        <p:nvSpPr>
          <p:cNvPr id="14" name="Rectangle 13">
            <a:extLst>
              <a:ext uri="{FF2B5EF4-FFF2-40B4-BE49-F238E27FC236}">
                <a16:creationId xmlns:a16="http://schemas.microsoft.com/office/drawing/2014/main" id="{3ECDA8D9-5694-473E-91FF-E58C5B9F8B7B}"/>
              </a:ext>
            </a:extLst>
          </p:cNvPr>
          <p:cNvSpPr/>
          <p:nvPr/>
        </p:nvSpPr>
        <p:spPr>
          <a:xfrm>
            <a:off x="7980887" y="6223532"/>
            <a:ext cx="4079963" cy="369332"/>
          </a:xfrm>
          <a:prstGeom prst="rect">
            <a:avLst/>
          </a:prstGeom>
        </p:spPr>
        <p:txBody>
          <a:bodyPr wrap="none">
            <a:spAutoFit/>
          </a:bodyPr>
          <a:lstStyle/>
          <a:p>
            <a:pPr lvl="0" algn="ctr"/>
            <a:r>
              <a:rPr lang="en-US" dirty="0">
                <a:solidFill>
                  <a:srgbClr val="0043C8"/>
                </a:solidFill>
              </a:rPr>
              <a:t>Laptop password: Password.1</a:t>
            </a:r>
            <a:endParaRPr lang="en-US" sz="1600" dirty="0">
              <a:solidFill>
                <a:srgbClr val="0043C8"/>
              </a:solidFill>
            </a:endParaRPr>
          </a:p>
        </p:txBody>
      </p:sp>
      <p:graphicFrame>
        <p:nvGraphicFramePr>
          <p:cNvPr id="16" name="Table 15">
            <a:extLst>
              <a:ext uri="{FF2B5EF4-FFF2-40B4-BE49-F238E27FC236}">
                <a16:creationId xmlns:a16="http://schemas.microsoft.com/office/drawing/2014/main" id="{6020B8BB-DA8B-4505-818B-BAC0D1FB6ADA}"/>
              </a:ext>
            </a:extLst>
          </p:cNvPr>
          <p:cNvGraphicFramePr>
            <a:graphicFrameLocks noGrp="1"/>
          </p:cNvGraphicFramePr>
          <p:nvPr>
            <p:extLst>
              <p:ext uri="{D42A27DB-BD31-4B8C-83A1-F6EECF244321}">
                <p14:modId xmlns:p14="http://schemas.microsoft.com/office/powerpoint/2010/main" val="610325332"/>
              </p:ext>
            </p:extLst>
          </p:nvPr>
        </p:nvGraphicFramePr>
        <p:xfrm>
          <a:off x="111163" y="4045821"/>
          <a:ext cx="6298026" cy="1866011"/>
        </p:xfrm>
        <a:graphic>
          <a:graphicData uri="http://schemas.openxmlformats.org/drawingml/2006/table">
            <a:tbl>
              <a:tblPr firstRow="1" firstCol="1" bandRow="1"/>
              <a:tblGrid>
                <a:gridCol w="1179685">
                  <a:extLst>
                    <a:ext uri="{9D8B030D-6E8A-4147-A177-3AD203B41FA5}">
                      <a16:colId xmlns:a16="http://schemas.microsoft.com/office/drawing/2014/main" val="4043489580"/>
                    </a:ext>
                  </a:extLst>
                </a:gridCol>
                <a:gridCol w="3520461">
                  <a:extLst>
                    <a:ext uri="{9D8B030D-6E8A-4147-A177-3AD203B41FA5}">
                      <a16:colId xmlns:a16="http://schemas.microsoft.com/office/drawing/2014/main" val="3162607874"/>
                    </a:ext>
                  </a:extLst>
                </a:gridCol>
                <a:gridCol w="1597880">
                  <a:extLst>
                    <a:ext uri="{9D8B030D-6E8A-4147-A177-3AD203B41FA5}">
                      <a16:colId xmlns:a16="http://schemas.microsoft.com/office/drawing/2014/main" val="4248677212"/>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831088759"/>
                  </a:ext>
                </a:extLst>
              </a:tr>
              <a:tr h="277495">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1278708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60479222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8576400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9010434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524291491"/>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10:15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39981772"/>
                  </a:ext>
                </a:extLst>
              </a:tr>
            </a:tbl>
          </a:graphicData>
        </a:graphic>
      </p:graphicFrame>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F5A05-955F-4560-B414-B63C97D734DA}"/>
              </a:ext>
            </a:extLst>
          </p:cNvPr>
          <p:cNvSpPr>
            <a:spLocks noGrp="1"/>
          </p:cNvSpPr>
          <p:nvPr>
            <p:ph type="ctrTitle" sz="quarter"/>
          </p:nvPr>
        </p:nvSpPr>
        <p:spPr/>
        <p:txBody>
          <a:bodyPr/>
          <a:lstStyle/>
          <a:p>
            <a:r>
              <a:rPr lang="en-US" dirty="0"/>
              <a:t>Labs </a:t>
            </a:r>
          </a:p>
        </p:txBody>
      </p:sp>
      <p:sp>
        <p:nvSpPr>
          <p:cNvPr id="6" name="Subtitle 5">
            <a:extLst>
              <a:ext uri="{FF2B5EF4-FFF2-40B4-BE49-F238E27FC236}">
                <a16:creationId xmlns:a16="http://schemas.microsoft.com/office/drawing/2014/main" id="{6C128F97-CBA8-4381-BE94-D741DFE8DCEA}"/>
              </a:ext>
            </a:extLst>
          </p:cNvPr>
          <p:cNvSpPr>
            <a:spLocks noGrp="1"/>
          </p:cNvSpPr>
          <p:nvPr>
            <p:ph type="subTitle" sz="quarter" idx="1"/>
          </p:nvPr>
        </p:nvSpPr>
        <p:spPr/>
        <p:txBody>
          <a:bodyPr/>
          <a:lstStyle/>
          <a:p>
            <a:endParaRPr lang="en-US"/>
          </a:p>
        </p:txBody>
      </p:sp>
      <p:sp>
        <p:nvSpPr>
          <p:cNvPr id="7" name="Text Placeholder 6">
            <a:extLst>
              <a:ext uri="{FF2B5EF4-FFF2-40B4-BE49-F238E27FC236}">
                <a16:creationId xmlns:a16="http://schemas.microsoft.com/office/drawing/2014/main" id="{6068F087-F4F4-4E81-AFD8-FB4D3CB3534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59F7F8C-4469-4E48-9AB3-9A2357A3B6A2}"/>
              </a:ext>
            </a:extLst>
          </p:cNvPr>
          <p:cNvSpPr>
            <a:spLocks noGrp="1"/>
          </p:cNvSpPr>
          <p:nvPr>
            <p:ph type="body" sz="quarter" idx="11"/>
          </p:nvPr>
        </p:nvSpPr>
        <p:spPr>
          <a:xfrm>
            <a:off x="349251" y="6018239"/>
            <a:ext cx="11619228" cy="563847"/>
          </a:xfrm>
        </p:spPr>
        <p:txBody>
          <a:bodyPr/>
          <a:lstStyle/>
          <a:p>
            <a:r>
              <a:rPr lang="en-US" sz="2800" dirty="0">
                <a:hlinkClick r:id="rId2"/>
              </a:rPr>
              <a:t>http://github.com/guruskill/70-535</a:t>
            </a:r>
            <a:r>
              <a:rPr lang="en-US" sz="2800" dirty="0"/>
              <a:t>  Labs folder</a:t>
            </a:r>
          </a:p>
        </p:txBody>
      </p:sp>
    </p:spTree>
    <p:extLst>
      <p:ext uri="{BB962C8B-B14F-4D97-AF65-F5344CB8AC3E}">
        <p14:creationId xmlns:p14="http://schemas.microsoft.com/office/powerpoint/2010/main" val="28705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F685D-E89E-4FAE-8E2F-DA0ED7526EFA}"/>
              </a:ext>
            </a:extLst>
          </p:cNvPr>
          <p:cNvSpPr>
            <a:spLocks noGrp="1"/>
          </p:cNvSpPr>
          <p:nvPr>
            <p:ph type="title"/>
          </p:nvPr>
        </p:nvSpPr>
        <p:spPr>
          <a:xfrm>
            <a:off x="269301" y="1635910"/>
            <a:ext cx="7171336" cy="1793090"/>
          </a:xfrm>
        </p:spPr>
        <p:txBody>
          <a:bodyPr/>
          <a:lstStyle/>
          <a:p>
            <a:r>
              <a:rPr lang="en-US" dirty="0">
                <a:solidFill>
                  <a:schemeClr val="bg1"/>
                </a:solidFill>
              </a:rPr>
              <a:t>Buckle Up!!!	</a:t>
            </a:r>
          </a:p>
        </p:txBody>
      </p:sp>
      <p:sp>
        <p:nvSpPr>
          <p:cNvPr id="6" name="Text Placeholder 5">
            <a:extLst>
              <a:ext uri="{FF2B5EF4-FFF2-40B4-BE49-F238E27FC236}">
                <a16:creationId xmlns:a16="http://schemas.microsoft.com/office/drawing/2014/main" id="{2C0DAE10-FA59-4E38-8B1A-5528DA491123}"/>
              </a:ext>
            </a:extLst>
          </p:cNvPr>
          <p:cNvSpPr>
            <a:spLocks noGrp="1"/>
          </p:cNvSpPr>
          <p:nvPr>
            <p:ph type="body" sz="quarter" idx="12"/>
          </p:nvPr>
        </p:nvSpPr>
        <p:spPr>
          <a:xfrm>
            <a:off x="269301" y="2980944"/>
            <a:ext cx="7171337" cy="2689956"/>
          </a:xfrm>
        </p:spPr>
        <p:txBody>
          <a:bodyPr/>
          <a:lstStyle/>
          <a:p>
            <a:pPr marL="457200" indent="-457200">
              <a:buFont typeface="Arial" panose="020B0604020202020204" pitchFamily="34" charset="0"/>
              <a:buChar char="•"/>
            </a:pPr>
            <a:r>
              <a:rPr lang="en-US" dirty="0">
                <a:solidFill>
                  <a:schemeClr val="bg1"/>
                </a:solidFill>
              </a:rPr>
              <a:t>Early morning sessions are foundational </a:t>
            </a:r>
          </a:p>
          <a:p>
            <a:pPr marL="457200" indent="-457200">
              <a:buFont typeface="Arial" panose="020B0604020202020204" pitchFamily="34" charset="0"/>
              <a:buChar char="•"/>
            </a:pPr>
            <a:r>
              <a:rPr lang="en-US" dirty="0">
                <a:solidFill>
                  <a:schemeClr val="bg1"/>
                </a:solidFill>
              </a:rPr>
              <a:t>Everything else we dive deep into AZURE!</a:t>
            </a:r>
          </a:p>
        </p:txBody>
      </p:sp>
    </p:spTree>
    <p:extLst>
      <p:ext uri="{BB962C8B-B14F-4D97-AF65-F5344CB8AC3E}">
        <p14:creationId xmlns:p14="http://schemas.microsoft.com/office/powerpoint/2010/main" val="2943707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53119"/>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598027A9-D3AC-4AD1-AB6E-CD2DD14B32F6}"/>
              </a:ext>
            </a:extLst>
          </p:cNvPr>
          <p:cNvSpPr/>
          <p:nvPr/>
        </p:nvSpPr>
        <p:spPr bwMode="auto">
          <a:xfrm>
            <a:off x="145963" y="1087114"/>
            <a:ext cx="3628197" cy="5278438"/>
          </a:xfrm>
          <a:prstGeom prst="ellipse">
            <a:avLst/>
          </a:prstGeom>
          <a:noFill/>
          <a:ln w="25400" cap="flat" cmpd="sng" algn="ctr">
            <a:solidFill>
              <a:schemeClr val="tx2">
                <a:lumMod val="60000"/>
                <a:lumOff val="40000"/>
              </a:schemeClr>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E700477C-4778-4DD9-98C4-8D6B5BC167D0}"/>
              </a:ext>
            </a:extLst>
          </p:cNvPr>
          <p:cNvSpPr txBox="1"/>
          <p:nvPr/>
        </p:nvSpPr>
        <p:spPr>
          <a:xfrm>
            <a:off x="1334874" y="1378812"/>
            <a:ext cx="1480770" cy="369332"/>
          </a:xfrm>
          <a:prstGeom prst="rect">
            <a:avLst/>
          </a:prstGeom>
          <a:noFill/>
        </p:spPr>
        <p:txBody>
          <a:bodyPr wrap="square" rtlCol="0">
            <a:spAutoFit/>
          </a:bodyPr>
          <a:lstStyle/>
          <a:p>
            <a:r>
              <a:rPr lang="en-US" dirty="0"/>
              <a:t>Account</a:t>
            </a:r>
          </a:p>
        </p:txBody>
      </p:sp>
      <p:sp>
        <p:nvSpPr>
          <p:cNvPr id="6" name="Title 5">
            <a:extLst>
              <a:ext uri="{FF2B5EF4-FFF2-40B4-BE49-F238E27FC236}">
                <a16:creationId xmlns:a16="http://schemas.microsoft.com/office/drawing/2014/main" id="{608A5DE5-5CA5-4953-B8DA-160C372381C1}"/>
              </a:ext>
            </a:extLst>
          </p:cNvPr>
          <p:cNvSpPr>
            <a:spLocks noGrp="1"/>
          </p:cNvSpPr>
          <p:nvPr>
            <p:ph type="title"/>
          </p:nvPr>
        </p:nvSpPr>
        <p:spPr/>
        <p:txBody>
          <a:bodyPr/>
          <a:lstStyle/>
          <a:p>
            <a:r>
              <a:rPr lang="en-US" dirty="0"/>
              <a:t>Hierarchy</a:t>
            </a:r>
          </a:p>
        </p:txBody>
      </p:sp>
      <p:sp>
        <p:nvSpPr>
          <p:cNvPr id="7" name="Text Placeholder 6">
            <a:extLst>
              <a:ext uri="{FF2B5EF4-FFF2-40B4-BE49-F238E27FC236}">
                <a16:creationId xmlns:a16="http://schemas.microsoft.com/office/drawing/2014/main" id="{DEA44EA3-1C2F-4387-A5A8-1242361FC2AC}"/>
              </a:ext>
            </a:extLst>
          </p:cNvPr>
          <p:cNvSpPr>
            <a:spLocks noGrp="1"/>
          </p:cNvSpPr>
          <p:nvPr>
            <p:ph type="body" sz="quarter" idx="10"/>
          </p:nvPr>
        </p:nvSpPr>
        <p:spPr/>
        <p:txBody>
          <a:bodyPr/>
          <a:lstStyle/>
          <a:p>
            <a:endParaRPr lang="en-US"/>
          </a:p>
        </p:txBody>
      </p:sp>
      <p:sp>
        <p:nvSpPr>
          <p:cNvPr id="5" name="Oval 4">
            <a:extLst>
              <a:ext uri="{FF2B5EF4-FFF2-40B4-BE49-F238E27FC236}">
                <a16:creationId xmlns:a16="http://schemas.microsoft.com/office/drawing/2014/main" id="{0F3BA980-A0D9-4F35-94B9-5C2E8C0D27B1}"/>
              </a:ext>
            </a:extLst>
          </p:cNvPr>
          <p:cNvSpPr/>
          <p:nvPr/>
        </p:nvSpPr>
        <p:spPr bwMode="auto">
          <a:xfrm>
            <a:off x="348252" y="1748143"/>
            <a:ext cx="3223623" cy="1680857"/>
          </a:xfrm>
          <a:prstGeom prst="ellipse">
            <a:avLst/>
          </a:prstGeom>
          <a:noFill/>
          <a:ln w="25400"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 name="TextBox 7">
            <a:extLst>
              <a:ext uri="{FF2B5EF4-FFF2-40B4-BE49-F238E27FC236}">
                <a16:creationId xmlns:a16="http://schemas.microsoft.com/office/drawing/2014/main" id="{306CB467-FBBA-400D-85B6-EAE442D6FA0A}"/>
              </a:ext>
            </a:extLst>
          </p:cNvPr>
          <p:cNvSpPr txBox="1"/>
          <p:nvPr/>
        </p:nvSpPr>
        <p:spPr>
          <a:xfrm>
            <a:off x="1031228" y="1850089"/>
            <a:ext cx="2088062" cy="369332"/>
          </a:xfrm>
          <a:prstGeom prst="rect">
            <a:avLst/>
          </a:prstGeom>
          <a:noFill/>
        </p:spPr>
        <p:txBody>
          <a:bodyPr wrap="square" rtlCol="0">
            <a:spAutoFit/>
          </a:bodyPr>
          <a:lstStyle/>
          <a:p>
            <a:r>
              <a:rPr lang="en-US" dirty="0"/>
              <a:t>Subscription 1</a:t>
            </a:r>
          </a:p>
        </p:txBody>
      </p:sp>
      <p:sp>
        <p:nvSpPr>
          <p:cNvPr id="11" name="Oval 10">
            <a:extLst>
              <a:ext uri="{FF2B5EF4-FFF2-40B4-BE49-F238E27FC236}">
                <a16:creationId xmlns:a16="http://schemas.microsoft.com/office/drawing/2014/main" id="{12357E71-281F-4CDF-8F75-A46D59632C3C}"/>
              </a:ext>
            </a:extLst>
          </p:cNvPr>
          <p:cNvSpPr/>
          <p:nvPr/>
        </p:nvSpPr>
        <p:spPr bwMode="auto">
          <a:xfrm>
            <a:off x="348251" y="3567236"/>
            <a:ext cx="3223623" cy="2338477"/>
          </a:xfrm>
          <a:prstGeom prst="ellipse">
            <a:avLst/>
          </a:prstGeom>
          <a:noFill/>
          <a:ln w="25400"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D093400F-0D9A-41A0-9D4A-9793FA9796F2}"/>
              </a:ext>
            </a:extLst>
          </p:cNvPr>
          <p:cNvSpPr txBox="1"/>
          <p:nvPr/>
        </p:nvSpPr>
        <p:spPr>
          <a:xfrm>
            <a:off x="837661" y="3688573"/>
            <a:ext cx="2312048" cy="553998"/>
          </a:xfrm>
          <a:prstGeom prst="rect">
            <a:avLst/>
          </a:prstGeom>
          <a:noFill/>
        </p:spPr>
        <p:txBody>
          <a:bodyPr wrap="square" rtlCol="0">
            <a:spAutoFit/>
          </a:bodyPr>
          <a:lstStyle/>
          <a:p>
            <a:pPr algn="ctr"/>
            <a:r>
              <a:rPr lang="en-US" dirty="0"/>
              <a:t>Subscription “n”</a:t>
            </a:r>
          </a:p>
          <a:p>
            <a:pPr algn="ctr"/>
            <a:r>
              <a:rPr lang="en-US" sz="1200" dirty="0"/>
              <a:t>(</a:t>
            </a:r>
            <a:r>
              <a:rPr lang="en-US" sz="1200" dirty="0" err="1"/>
              <a:t>Tenent</a:t>
            </a:r>
            <a:r>
              <a:rPr lang="en-US" sz="1200" dirty="0"/>
              <a:t> x)</a:t>
            </a:r>
          </a:p>
        </p:txBody>
      </p:sp>
      <p:grpSp>
        <p:nvGrpSpPr>
          <p:cNvPr id="16" name="Group 15">
            <a:extLst>
              <a:ext uri="{FF2B5EF4-FFF2-40B4-BE49-F238E27FC236}">
                <a16:creationId xmlns:a16="http://schemas.microsoft.com/office/drawing/2014/main" id="{281DF01D-6AF7-4874-957E-19148D3461AC}"/>
              </a:ext>
            </a:extLst>
          </p:cNvPr>
          <p:cNvGrpSpPr/>
          <p:nvPr/>
        </p:nvGrpSpPr>
        <p:grpSpPr>
          <a:xfrm>
            <a:off x="4790484" y="1605240"/>
            <a:ext cx="2037522" cy="685593"/>
            <a:chOff x="5162550" y="1720299"/>
            <a:chExt cx="2037522" cy="1022902"/>
          </a:xfrm>
        </p:grpSpPr>
        <p:sp>
          <p:nvSpPr>
            <p:cNvPr id="13" name="Oval 12">
              <a:extLst>
                <a:ext uri="{FF2B5EF4-FFF2-40B4-BE49-F238E27FC236}">
                  <a16:creationId xmlns:a16="http://schemas.microsoft.com/office/drawing/2014/main" id="{C637A9C3-B97B-4A2F-A584-EB7268F97DF3}"/>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81C593D7-E907-442F-AE43-24E558A441AC}"/>
                </a:ext>
              </a:extLst>
            </p:cNvPr>
            <p:cNvSpPr txBox="1"/>
            <p:nvPr/>
          </p:nvSpPr>
          <p:spPr>
            <a:xfrm>
              <a:off x="5454614" y="1914394"/>
              <a:ext cx="1485740" cy="378633"/>
            </a:xfrm>
            <a:prstGeom prst="rect">
              <a:avLst/>
            </a:prstGeom>
            <a:noFill/>
          </p:spPr>
          <p:txBody>
            <a:bodyPr wrap="square" rtlCol="0">
              <a:spAutoFit/>
            </a:bodyPr>
            <a:lstStyle/>
            <a:p>
              <a:r>
                <a:rPr lang="en-US" dirty="0"/>
                <a:t>AD</a:t>
              </a:r>
            </a:p>
          </p:txBody>
        </p:sp>
      </p:grpSp>
      <p:grpSp>
        <p:nvGrpSpPr>
          <p:cNvPr id="17" name="Group 16">
            <a:extLst>
              <a:ext uri="{FF2B5EF4-FFF2-40B4-BE49-F238E27FC236}">
                <a16:creationId xmlns:a16="http://schemas.microsoft.com/office/drawing/2014/main" id="{93367A22-E1F3-4BD1-937C-2D1231E642E1}"/>
              </a:ext>
            </a:extLst>
          </p:cNvPr>
          <p:cNvGrpSpPr/>
          <p:nvPr/>
        </p:nvGrpSpPr>
        <p:grpSpPr>
          <a:xfrm>
            <a:off x="548877" y="2158143"/>
            <a:ext cx="1526382" cy="1022902"/>
            <a:chOff x="5162550" y="1720299"/>
            <a:chExt cx="2037522" cy="1022902"/>
          </a:xfrm>
        </p:grpSpPr>
        <p:sp>
          <p:nvSpPr>
            <p:cNvPr id="18" name="Oval 17">
              <a:extLst>
                <a:ext uri="{FF2B5EF4-FFF2-40B4-BE49-F238E27FC236}">
                  <a16:creationId xmlns:a16="http://schemas.microsoft.com/office/drawing/2014/main" id="{DB285B40-F174-436E-8055-8F11F4C4BB59}"/>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19" name="TextBox 18">
              <a:extLst>
                <a:ext uri="{FF2B5EF4-FFF2-40B4-BE49-F238E27FC236}">
                  <a16:creationId xmlns:a16="http://schemas.microsoft.com/office/drawing/2014/main" id="{1E3FB78F-5E19-4839-BBDC-A12581221BA9}"/>
                </a:ext>
              </a:extLst>
            </p:cNvPr>
            <p:cNvSpPr txBox="1"/>
            <p:nvPr/>
          </p:nvSpPr>
          <p:spPr>
            <a:xfrm>
              <a:off x="5454614" y="1914395"/>
              <a:ext cx="1745458" cy="461665"/>
            </a:xfrm>
            <a:prstGeom prst="rect">
              <a:avLst/>
            </a:prstGeom>
            <a:noFill/>
          </p:spPr>
          <p:txBody>
            <a:bodyPr wrap="square" rtlCol="0">
              <a:spAutoFit/>
            </a:bodyPr>
            <a:lstStyle/>
            <a:p>
              <a:r>
                <a:rPr lang="en-US" sz="1200" dirty="0"/>
                <a:t>Resource Group RG1</a:t>
              </a:r>
            </a:p>
          </p:txBody>
        </p:sp>
      </p:grpSp>
      <p:grpSp>
        <p:nvGrpSpPr>
          <p:cNvPr id="20" name="Group 19">
            <a:extLst>
              <a:ext uri="{FF2B5EF4-FFF2-40B4-BE49-F238E27FC236}">
                <a16:creationId xmlns:a16="http://schemas.microsoft.com/office/drawing/2014/main" id="{F4419C9D-C13E-4824-9B65-852706A3A88D}"/>
              </a:ext>
            </a:extLst>
          </p:cNvPr>
          <p:cNvGrpSpPr/>
          <p:nvPr/>
        </p:nvGrpSpPr>
        <p:grpSpPr>
          <a:xfrm>
            <a:off x="2117627" y="2290833"/>
            <a:ext cx="1307587" cy="461665"/>
            <a:chOff x="5162550" y="1720299"/>
            <a:chExt cx="2037522" cy="1022902"/>
          </a:xfrm>
        </p:grpSpPr>
        <p:sp>
          <p:nvSpPr>
            <p:cNvPr id="21" name="Oval 20">
              <a:extLst>
                <a:ext uri="{FF2B5EF4-FFF2-40B4-BE49-F238E27FC236}">
                  <a16:creationId xmlns:a16="http://schemas.microsoft.com/office/drawing/2014/main" id="{CC2588F0-FA35-4BEC-BDF3-556A85E5D8E0}"/>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22" name="TextBox 21">
              <a:extLst>
                <a:ext uri="{FF2B5EF4-FFF2-40B4-BE49-F238E27FC236}">
                  <a16:creationId xmlns:a16="http://schemas.microsoft.com/office/drawing/2014/main" id="{07029732-0B42-4448-855C-AD973A2D3B74}"/>
                </a:ext>
              </a:extLst>
            </p:cNvPr>
            <p:cNvSpPr txBox="1"/>
            <p:nvPr/>
          </p:nvSpPr>
          <p:spPr>
            <a:xfrm>
              <a:off x="5454614" y="1914395"/>
              <a:ext cx="1745458" cy="276999"/>
            </a:xfrm>
            <a:prstGeom prst="rect">
              <a:avLst/>
            </a:prstGeom>
            <a:noFill/>
          </p:spPr>
          <p:txBody>
            <a:bodyPr wrap="square" rtlCol="0">
              <a:spAutoFit/>
            </a:bodyPr>
            <a:lstStyle/>
            <a:p>
              <a:r>
                <a:rPr lang="en-US" sz="1200" dirty="0"/>
                <a:t>RG2</a:t>
              </a:r>
            </a:p>
          </p:txBody>
        </p:sp>
      </p:grpSp>
      <p:grpSp>
        <p:nvGrpSpPr>
          <p:cNvPr id="23" name="Group 22">
            <a:extLst>
              <a:ext uri="{FF2B5EF4-FFF2-40B4-BE49-F238E27FC236}">
                <a16:creationId xmlns:a16="http://schemas.microsoft.com/office/drawing/2014/main" id="{B871495F-A880-4D87-B566-CD51AFFEA437}"/>
              </a:ext>
            </a:extLst>
          </p:cNvPr>
          <p:cNvGrpSpPr/>
          <p:nvPr/>
        </p:nvGrpSpPr>
        <p:grpSpPr>
          <a:xfrm>
            <a:off x="2075259" y="2778077"/>
            <a:ext cx="1044030" cy="549266"/>
            <a:chOff x="5162550" y="1720299"/>
            <a:chExt cx="2037522" cy="1216998"/>
          </a:xfrm>
        </p:grpSpPr>
        <p:sp>
          <p:nvSpPr>
            <p:cNvPr id="24" name="Oval 23">
              <a:extLst>
                <a:ext uri="{FF2B5EF4-FFF2-40B4-BE49-F238E27FC236}">
                  <a16:creationId xmlns:a16="http://schemas.microsoft.com/office/drawing/2014/main" id="{E391BA94-BEA6-4881-8CAC-69C223CF6916}"/>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25" name="TextBox 24">
              <a:extLst>
                <a:ext uri="{FF2B5EF4-FFF2-40B4-BE49-F238E27FC236}">
                  <a16:creationId xmlns:a16="http://schemas.microsoft.com/office/drawing/2014/main" id="{FEB6FC29-5EDD-41AF-B120-4C53E972E157}"/>
                </a:ext>
              </a:extLst>
            </p:cNvPr>
            <p:cNvSpPr txBox="1"/>
            <p:nvPr/>
          </p:nvSpPr>
          <p:spPr>
            <a:xfrm>
              <a:off x="5454614" y="1914395"/>
              <a:ext cx="1745458" cy="1022902"/>
            </a:xfrm>
            <a:prstGeom prst="rect">
              <a:avLst/>
            </a:prstGeom>
            <a:noFill/>
          </p:spPr>
          <p:txBody>
            <a:bodyPr wrap="square" rtlCol="0">
              <a:spAutoFit/>
            </a:bodyPr>
            <a:lstStyle/>
            <a:p>
              <a:r>
                <a:rPr lang="en-US" sz="1200" dirty="0"/>
                <a:t>RG3..n</a:t>
              </a:r>
            </a:p>
          </p:txBody>
        </p:sp>
      </p:grpSp>
      <p:grpSp>
        <p:nvGrpSpPr>
          <p:cNvPr id="28" name="Group 27">
            <a:extLst>
              <a:ext uri="{FF2B5EF4-FFF2-40B4-BE49-F238E27FC236}">
                <a16:creationId xmlns:a16="http://schemas.microsoft.com/office/drawing/2014/main" id="{846F77A6-FBE6-4DD1-962B-4CF9A8974055}"/>
              </a:ext>
            </a:extLst>
          </p:cNvPr>
          <p:cNvGrpSpPr/>
          <p:nvPr/>
        </p:nvGrpSpPr>
        <p:grpSpPr>
          <a:xfrm>
            <a:off x="596549" y="4256951"/>
            <a:ext cx="2635753" cy="1334904"/>
            <a:chOff x="5162550" y="1720299"/>
            <a:chExt cx="2037522" cy="1022902"/>
          </a:xfrm>
        </p:grpSpPr>
        <p:sp>
          <p:nvSpPr>
            <p:cNvPr id="29" name="Oval 28">
              <a:extLst>
                <a:ext uri="{FF2B5EF4-FFF2-40B4-BE49-F238E27FC236}">
                  <a16:creationId xmlns:a16="http://schemas.microsoft.com/office/drawing/2014/main" id="{F50B00EC-ACA3-44FC-BCF9-DE4F51DBE7D0}"/>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30" name="TextBox 29">
              <a:extLst>
                <a:ext uri="{FF2B5EF4-FFF2-40B4-BE49-F238E27FC236}">
                  <a16:creationId xmlns:a16="http://schemas.microsoft.com/office/drawing/2014/main" id="{0EDFE91F-539F-4EFB-B450-519D8D7FB9ED}"/>
                </a:ext>
              </a:extLst>
            </p:cNvPr>
            <p:cNvSpPr txBox="1"/>
            <p:nvPr/>
          </p:nvSpPr>
          <p:spPr>
            <a:xfrm>
              <a:off x="5454614" y="1914395"/>
              <a:ext cx="1745458" cy="276999"/>
            </a:xfrm>
            <a:prstGeom prst="rect">
              <a:avLst/>
            </a:prstGeom>
            <a:noFill/>
          </p:spPr>
          <p:txBody>
            <a:bodyPr wrap="square" rtlCol="0">
              <a:spAutoFit/>
            </a:bodyPr>
            <a:lstStyle/>
            <a:p>
              <a:r>
                <a:rPr lang="en-US" sz="1200" dirty="0" err="1"/>
                <a:t>RGx</a:t>
              </a:r>
              <a:endParaRPr lang="en-US" sz="1200" dirty="0"/>
            </a:p>
          </p:txBody>
        </p:sp>
      </p:grpSp>
      <p:sp>
        <p:nvSpPr>
          <p:cNvPr id="31" name="TextBox 30">
            <a:extLst>
              <a:ext uri="{FF2B5EF4-FFF2-40B4-BE49-F238E27FC236}">
                <a16:creationId xmlns:a16="http://schemas.microsoft.com/office/drawing/2014/main" id="{F517336E-0B6D-41AA-AC22-6BF8D60D2455}"/>
              </a:ext>
            </a:extLst>
          </p:cNvPr>
          <p:cNvSpPr txBox="1"/>
          <p:nvPr/>
        </p:nvSpPr>
        <p:spPr>
          <a:xfrm>
            <a:off x="1501194" y="4547250"/>
            <a:ext cx="1314450" cy="276999"/>
          </a:xfrm>
          <a:prstGeom prst="rect">
            <a:avLst/>
          </a:prstGeom>
          <a:noFill/>
        </p:spPr>
        <p:txBody>
          <a:bodyPr wrap="square" rtlCol="0">
            <a:spAutoFit/>
          </a:bodyPr>
          <a:lstStyle/>
          <a:p>
            <a:r>
              <a:rPr lang="en-US" sz="1200" i="1" u="sng" dirty="0"/>
              <a:t>Resources…</a:t>
            </a:r>
          </a:p>
        </p:txBody>
      </p:sp>
      <p:sp>
        <p:nvSpPr>
          <p:cNvPr id="32" name="TextBox 31">
            <a:extLst>
              <a:ext uri="{FF2B5EF4-FFF2-40B4-BE49-F238E27FC236}">
                <a16:creationId xmlns:a16="http://schemas.microsoft.com/office/drawing/2014/main" id="{C64C16F6-4EC5-48A2-BDA9-D84DAE93AAB4}"/>
              </a:ext>
            </a:extLst>
          </p:cNvPr>
          <p:cNvSpPr txBox="1"/>
          <p:nvPr/>
        </p:nvSpPr>
        <p:spPr>
          <a:xfrm>
            <a:off x="939898" y="5030189"/>
            <a:ext cx="561296" cy="276999"/>
          </a:xfrm>
          <a:prstGeom prst="rect">
            <a:avLst/>
          </a:prstGeom>
          <a:noFill/>
        </p:spPr>
        <p:txBody>
          <a:bodyPr wrap="square" rtlCol="0">
            <a:spAutoFit/>
          </a:bodyPr>
          <a:lstStyle/>
          <a:p>
            <a:r>
              <a:rPr lang="en-US" sz="1200" b="0" u="sng" dirty="0" err="1"/>
              <a:t>Vm</a:t>
            </a:r>
            <a:r>
              <a:rPr lang="en-US" sz="1200" b="0" dirty="0"/>
              <a:t>…</a:t>
            </a:r>
          </a:p>
        </p:txBody>
      </p:sp>
      <p:sp>
        <p:nvSpPr>
          <p:cNvPr id="33" name="TextBox 32">
            <a:extLst>
              <a:ext uri="{FF2B5EF4-FFF2-40B4-BE49-F238E27FC236}">
                <a16:creationId xmlns:a16="http://schemas.microsoft.com/office/drawing/2014/main" id="{DCF60B2A-9675-4EBA-A7FC-2C29D1C92AB3}"/>
              </a:ext>
            </a:extLst>
          </p:cNvPr>
          <p:cNvSpPr txBox="1"/>
          <p:nvPr/>
        </p:nvSpPr>
        <p:spPr>
          <a:xfrm>
            <a:off x="1603277" y="4853009"/>
            <a:ext cx="1314450" cy="276999"/>
          </a:xfrm>
          <a:prstGeom prst="rect">
            <a:avLst/>
          </a:prstGeom>
          <a:noFill/>
        </p:spPr>
        <p:txBody>
          <a:bodyPr wrap="square" rtlCol="0">
            <a:spAutoFit/>
          </a:bodyPr>
          <a:lstStyle/>
          <a:p>
            <a:r>
              <a:rPr lang="en-US" sz="1200" b="0" u="sng" dirty="0"/>
              <a:t>WebApp</a:t>
            </a:r>
          </a:p>
        </p:txBody>
      </p:sp>
      <p:sp>
        <p:nvSpPr>
          <p:cNvPr id="34" name="TextBox 33">
            <a:extLst>
              <a:ext uri="{FF2B5EF4-FFF2-40B4-BE49-F238E27FC236}">
                <a16:creationId xmlns:a16="http://schemas.microsoft.com/office/drawing/2014/main" id="{2A21EBA5-B87D-4A54-9CB2-D06B2F87B165}"/>
              </a:ext>
            </a:extLst>
          </p:cNvPr>
          <p:cNvSpPr txBox="1"/>
          <p:nvPr/>
        </p:nvSpPr>
        <p:spPr>
          <a:xfrm>
            <a:off x="2028778" y="5257858"/>
            <a:ext cx="681933" cy="276999"/>
          </a:xfrm>
          <a:prstGeom prst="rect">
            <a:avLst/>
          </a:prstGeom>
          <a:noFill/>
        </p:spPr>
        <p:txBody>
          <a:bodyPr wrap="square" rtlCol="0">
            <a:spAutoFit/>
          </a:bodyPr>
          <a:lstStyle/>
          <a:p>
            <a:r>
              <a:rPr lang="en-US" sz="1200" b="0" u="sng" dirty="0"/>
              <a:t>Etc..</a:t>
            </a:r>
          </a:p>
        </p:txBody>
      </p:sp>
      <p:sp>
        <p:nvSpPr>
          <p:cNvPr id="35" name="TextBox 34">
            <a:extLst>
              <a:ext uri="{FF2B5EF4-FFF2-40B4-BE49-F238E27FC236}">
                <a16:creationId xmlns:a16="http://schemas.microsoft.com/office/drawing/2014/main" id="{4F56CC8E-3A8B-470A-99BC-DDD42A57DDF0}"/>
              </a:ext>
            </a:extLst>
          </p:cNvPr>
          <p:cNvSpPr txBox="1"/>
          <p:nvPr/>
        </p:nvSpPr>
        <p:spPr>
          <a:xfrm>
            <a:off x="1248755" y="5249331"/>
            <a:ext cx="708801" cy="276999"/>
          </a:xfrm>
          <a:prstGeom prst="rect">
            <a:avLst/>
          </a:prstGeom>
          <a:noFill/>
        </p:spPr>
        <p:txBody>
          <a:bodyPr wrap="square" rtlCol="0">
            <a:spAutoFit/>
          </a:bodyPr>
          <a:lstStyle/>
          <a:p>
            <a:r>
              <a:rPr lang="en-US" sz="1200" b="0" u="sng" dirty="0" err="1"/>
              <a:t>vNet</a:t>
            </a:r>
            <a:r>
              <a:rPr lang="en-US" sz="1200" b="0" dirty="0"/>
              <a:t>…</a:t>
            </a:r>
          </a:p>
        </p:txBody>
      </p:sp>
      <p:pic>
        <p:nvPicPr>
          <p:cNvPr id="37" name="Picture 36">
            <a:extLst>
              <a:ext uri="{FF2B5EF4-FFF2-40B4-BE49-F238E27FC236}">
                <a16:creationId xmlns:a16="http://schemas.microsoft.com/office/drawing/2014/main" id="{99DB3703-EF3E-45B2-A8EF-19E86308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134" y="1264795"/>
            <a:ext cx="4651590" cy="4672542"/>
          </a:xfrm>
          <a:prstGeom prst="rect">
            <a:avLst/>
          </a:prstGeom>
        </p:spPr>
      </p:pic>
      <p:grpSp>
        <p:nvGrpSpPr>
          <p:cNvPr id="38" name="Group 37">
            <a:extLst>
              <a:ext uri="{FF2B5EF4-FFF2-40B4-BE49-F238E27FC236}">
                <a16:creationId xmlns:a16="http://schemas.microsoft.com/office/drawing/2014/main" id="{33E1DB24-4A3F-469E-8921-3682C50DFF1E}"/>
              </a:ext>
            </a:extLst>
          </p:cNvPr>
          <p:cNvGrpSpPr/>
          <p:nvPr/>
        </p:nvGrpSpPr>
        <p:grpSpPr>
          <a:xfrm>
            <a:off x="4645670" y="1264795"/>
            <a:ext cx="2344517" cy="1916250"/>
            <a:chOff x="5162550" y="1720299"/>
            <a:chExt cx="2072424" cy="1022902"/>
          </a:xfrm>
        </p:grpSpPr>
        <p:sp>
          <p:nvSpPr>
            <p:cNvPr id="39" name="Oval 38">
              <a:extLst>
                <a:ext uri="{FF2B5EF4-FFF2-40B4-BE49-F238E27FC236}">
                  <a16:creationId xmlns:a16="http://schemas.microsoft.com/office/drawing/2014/main" id="{C23DAE07-B937-4408-B0F4-8D912673FC1F}"/>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0" name="TextBox 39">
              <a:extLst>
                <a:ext uri="{FF2B5EF4-FFF2-40B4-BE49-F238E27FC236}">
                  <a16:creationId xmlns:a16="http://schemas.microsoft.com/office/drawing/2014/main" id="{EF7291BC-8845-437D-A18B-1E7D97D3364A}"/>
                </a:ext>
              </a:extLst>
            </p:cNvPr>
            <p:cNvSpPr txBox="1"/>
            <p:nvPr/>
          </p:nvSpPr>
          <p:spPr>
            <a:xfrm>
              <a:off x="5749234" y="2350069"/>
              <a:ext cx="1485740" cy="197151"/>
            </a:xfrm>
            <a:prstGeom prst="rect">
              <a:avLst/>
            </a:prstGeom>
            <a:noFill/>
          </p:spPr>
          <p:txBody>
            <a:bodyPr wrap="square" rtlCol="0">
              <a:spAutoFit/>
            </a:bodyPr>
            <a:lstStyle/>
            <a:p>
              <a:r>
                <a:rPr lang="en-US" dirty="0"/>
                <a:t>AAD</a:t>
              </a:r>
            </a:p>
          </p:txBody>
        </p:sp>
      </p:grpSp>
      <p:sp>
        <p:nvSpPr>
          <p:cNvPr id="41" name="TextBox 40">
            <a:extLst>
              <a:ext uri="{FF2B5EF4-FFF2-40B4-BE49-F238E27FC236}">
                <a16:creationId xmlns:a16="http://schemas.microsoft.com/office/drawing/2014/main" id="{ECFE8E02-8768-401C-BBDF-A4A85FE2EBE4}"/>
              </a:ext>
            </a:extLst>
          </p:cNvPr>
          <p:cNvSpPr txBox="1"/>
          <p:nvPr/>
        </p:nvSpPr>
        <p:spPr>
          <a:xfrm>
            <a:off x="5119130" y="5407508"/>
            <a:ext cx="1831573" cy="553998"/>
          </a:xfrm>
          <a:prstGeom prst="rect">
            <a:avLst/>
          </a:prstGeom>
          <a:noFill/>
          <a:ln w="25400">
            <a:solidFill>
              <a:srgbClr val="FF0000"/>
            </a:solidFill>
          </a:ln>
        </p:spPr>
        <p:txBody>
          <a:bodyPr wrap="square" rtlCol="0">
            <a:spAutoFit/>
          </a:bodyPr>
          <a:lstStyle/>
          <a:p>
            <a:r>
              <a:rPr lang="en-US" dirty="0"/>
              <a:t>Policy</a:t>
            </a:r>
          </a:p>
          <a:p>
            <a:r>
              <a:rPr lang="en-US" sz="1200" dirty="0" err="1"/>
              <a:t>Eg.</a:t>
            </a:r>
            <a:r>
              <a:rPr lang="en-US" sz="1200" dirty="0"/>
              <a:t> No Access RG3</a:t>
            </a:r>
          </a:p>
        </p:txBody>
      </p:sp>
      <p:grpSp>
        <p:nvGrpSpPr>
          <p:cNvPr id="42" name="Group 41">
            <a:extLst>
              <a:ext uri="{FF2B5EF4-FFF2-40B4-BE49-F238E27FC236}">
                <a16:creationId xmlns:a16="http://schemas.microsoft.com/office/drawing/2014/main" id="{23BCCC3E-A162-4C0F-B4F2-B86B0ED8C853}"/>
              </a:ext>
            </a:extLst>
          </p:cNvPr>
          <p:cNvGrpSpPr/>
          <p:nvPr/>
        </p:nvGrpSpPr>
        <p:grpSpPr>
          <a:xfrm>
            <a:off x="4426874" y="1087114"/>
            <a:ext cx="2791119" cy="3057169"/>
            <a:chOff x="5162550" y="1720299"/>
            <a:chExt cx="2129968" cy="1022902"/>
          </a:xfrm>
        </p:grpSpPr>
        <p:sp>
          <p:nvSpPr>
            <p:cNvPr id="43" name="Oval 42">
              <a:extLst>
                <a:ext uri="{FF2B5EF4-FFF2-40B4-BE49-F238E27FC236}">
                  <a16:creationId xmlns:a16="http://schemas.microsoft.com/office/drawing/2014/main" id="{CEA0E31A-B01F-4736-AC07-CFEFFE785C89}"/>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TextBox 43">
              <a:extLst>
                <a:ext uri="{FF2B5EF4-FFF2-40B4-BE49-F238E27FC236}">
                  <a16:creationId xmlns:a16="http://schemas.microsoft.com/office/drawing/2014/main" id="{30386C70-3BD5-4CF8-9BEC-8BFD663EC044}"/>
                </a:ext>
              </a:extLst>
            </p:cNvPr>
            <p:cNvSpPr txBox="1"/>
            <p:nvPr/>
          </p:nvSpPr>
          <p:spPr>
            <a:xfrm>
              <a:off x="5482621" y="2431648"/>
              <a:ext cx="1809897" cy="123575"/>
            </a:xfrm>
            <a:prstGeom prst="rect">
              <a:avLst/>
            </a:prstGeom>
            <a:noFill/>
          </p:spPr>
          <p:txBody>
            <a:bodyPr wrap="square" rtlCol="0">
              <a:spAutoFit/>
            </a:bodyPr>
            <a:lstStyle/>
            <a:p>
              <a:r>
                <a:rPr lang="en-US" dirty="0"/>
                <a:t>Entities/Users</a:t>
              </a:r>
            </a:p>
          </p:txBody>
        </p:sp>
      </p:grpSp>
      <p:sp>
        <p:nvSpPr>
          <p:cNvPr id="45" name="TextBox 44">
            <a:extLst>
              <a:ext uri="{FF2B5EF4-FFF2-40B4-BE49-F238E27FC236}">
                <a16:creationId xmlns:a16="http://schemas.microsoft.com/office/drawing/2014/main" id="{614F1786-8CAC-47BC-B3AD-C87F12DD30AC}"/>
              </a:ext>
            </a:extLst>
          </p:cNvPr>
          <p:cNvSpPr txBox="1"/>
          <p:nvPr/>
        </p:nvSpPr>
        <p:spPr>
          <a:xfrm>
            <a:off x="6267774" y="3521490"/>
            <a:ext cx="893193" cy="369332"/>
          </a:xfrm>
          <a:prstGeom prst="rect">
            <a:avLst/>
          </a:prstGeom>
          <a:noFill/>
        </p:spPr>
        <p:txBody>
          <a:bodyPr wrap="none" rtlCol="0">
            <a:spAutoFit/>
          </a:bodyPr>
          <a:lstStyle/>
          <a:p>
            <a:r>
              <a:rPr lang="en-US" dirty="0"/>
              <a:t>Roles</a:t>
            </a:r>
          </a:p>
        </p:txBody>
      </p:sp>
      <p:sp>
        <p:nvSpPr>
          <p:cNvPr id="46" name="TextBox 45">
            <a:extLst>
              <a:ext uri="{FF2B5EF4-FFF2-40B4-BE49-F238E27FC236}">
                <a16:creationId xmlns:a16="http://schemas.microsoft.com/office/drawing/2014/main" id="{FA2CA259-CD03-46AE-863E-39B313BC3DB7}"/>
              </a:ext>
            </a:extLst>
          </p:cNvPr>
          <p:cNvSpPr txBox="1"/>
          <p:nvPr/>
        </p:nvSpPr>
        <p:spPr>
          <a:xfrm>
            <a:off x="5143493" y="3742714"/>
            <a:ext cx="691215" cy="369332"/>
          </a:xfrm>
          <a:prstGeom prst="rect">
            <a:avLst/>
          </a:prstGeom>
          <a:noFill/>
        </p:spPr>
        <p:txBody>
          <a:bodyPr wrap="none" rtlCol="0">
            <a:spAutoFit/>
          </a:bodyPr>
          <a:lstStyle/>
          <a:p>
            <a:r>
              <a:rPr lang="en-US" dirty="0"/>
              <a:t>B2C</a:t>
            </a:r>
          </a:p>
        </p:txBody>
      </p:sp>
      <p:sp>
        <p:nvSpPr>
          <p:cNvPr id="47" name="TextBox 46">
            <a:extLst>
              <a:ext uri="{FF2B5EF4-FFF2-40B4-BE49-F238E27FC236}">
                <a16:creationId xmlns:a16="http://schemas.microsoft.com/office/drawing/2014/main" id="{E63FFAFE-2B2F-40A6-9340-798161E9B46E}"/>
              </a:ext>
            </a:extLst>
          </p:cNvPr>
          <p:cNvSpPr txBox="1"/>
          <p:nvPr/>
        </p:nvSpPr>
        <p:spPr>
          <a:xfrm>
            <a:off x="5143493" y="3439214"/>
            <a:ext cx="700833" cy="369332"/>
          </a:xfrm>
          <a:prstGeom prst="rect">
            <a:avLst/>
          </a:prstGeom>
          <a:noFill/>
        </p:spPr>
        <p:txBody>
          <a:bodyPr wrap="none" rtlCol="0">
            <a:spAutoFit/>
          </a:bodyPr>
          <a:lstStyle/>
          <a:p>
            <a:r>
              <a:rPr lang="en-US" dirty="0"/>
              <a:t>B2B</a:t>
            </a:r>
          </a:p>
        </p:txBody>
      </p:sp>
      <p:cxnSp>
        <p:nvCxnSpPr>
          <p:cNvPr id="51" name="Straight Arrow Connector 50">
            <a:extLst>
              <a:ext uri="{FF2B5EF4-FFF2-40B4-BE49-F238E27FC236}">
                <a16:creationId xmlns:a16="http://schemas.microsoft.com/office/drawing/2014/main" id="{266E2DCE-9D05-416E-97AF-F99BE286FC77}"/>
              </a:ext>
            </a:extLst>
          </p:cNvPr>
          <p:cNvCxnSpPr>
            <a:cxnSpLocks/>
          </p:cNvCxnSpPr>
          <p:nvPr/>
        </p:nvCxnSpPr>
        <p:spPr bwMode="auto">
          <a:xfrm flipH="1" flipV="1">
            <a:off x="3508423" y="5168688"/>
            <a:ext cx="1610707" cy="291851"/>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59" name="Straight Arrow Connector 58">
            <a:extLst>
              <a:ext uri="{FF2B5EF4-FFF2-40B4-BE49-F238E27FC236}">
                <a16:creationId xmlns:a16="http://schemas.microsoft.com/office/drawing/2014/main" id="{F6B4D3B0-31BB-4412-ACCF-5AD28986A18D}"/>
              </a:ext>
            </a:extLst>
          </p:cNvPr>
          <p:cNvCxnSpPr>
            <a:cxnSpLocks/>
            <a:stCxn id="41" idx="1"/>
          </p:cNvCxnSpPr>
          <p:nvPr/>
        </p:nvCxnSpPr>
        <p:spPr bwMode="auto">
          <a:xfrm flipH="1" flipV="1">
            <a:off x="2986832" y="5307069"/>
            <a:ext cx="2132298" cy="377438"/>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65" name="Straight Arrow Connector 64">
            <a:extLst>
              <a:ext uri="{FF2B5EF4-FFF2-40B4-BE49-F238E27FC236}">
                <a16:creationId xmlns:a16="http://schemas.microsoft.com/office/drawing/2014/main" id="{78C299AD-768A-40E0-A78D-D18EB919AF40}"/>
              </a:ext>
            </a:extLst>
          </p:cNvPr>
          <p:cNvCxnSpPr>
            <a:cxnSpLocks/>
          </p:cNvCxnSpPr>
          <p:nvPr/>
        </p:nvCxnSpPr>
        <p:spPr bwMode="auto">
          <a:xfrm flipH="1" flipV="1">
            <a:off x="2360369" y="5382423"/>
            <a:ext cx="2756061" cy="578150"/>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67" name="Straight Arrow Connector 66">
            <a:extLst>
              <a:ext uri="{FF2B5EF4-FFF2-40B4-BE49-F238E27FC236}">
                <a16:creationId xmlns:a16="http://schemas.microsoft.com/office/drawing/2014/main" id="{D6668BFA-17EE-43DF-B9BB-440A288E587B}"/>
              </a:ext>
            </a:extLst>
          </p:cNvPr>
          <p:cNvCxnSpPr>
            <a:cxnSpLocks/>
            <a:stCxn id="41" idx="0"/>
          </p:cNvCxnSpPr>
          <p:nvPr/>
        </p:nvCxnSpPr>
        <p:spPr bwMode="auto">
          <a:xfrm flipV="1">
            <a:off x="6034917" y="3981704"/>
            <a:ext cx="533371" cy="1425804"/>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sp>
        <p:nvSpPr>
          <p:cNvPr id="70" name="Speech Bubble: Rectangle with Corners Rounded 69">
            <a:extLst>
              <a:ext uri="{FF2B5EF4-FFF2-40B4-BE49-F238E27FC236}">
                <a16:creationId xmlns:a16="http://schemas.microsoft.com/office/drawing/2014/main" id="{FB88B641-79EA-44B9-8DEC-3925594FB85B}"/>
              </a:ext>
            </a:extLst>
          </p:cNvPr>
          <p:cNvSpPr/>
          <p:nvPr/>
        </p:nvSpPr>
        <p:spPr bwMode="auto">
          <a:xfrm>
            <a:off x="8583216" y="2902594"/>
            <a:ext cx="1533525" cy="621088"/>
          </a:xfrm>
          <a:prstGeom prst="wedgeRoundRectCallout">
            <a:avLst>
              <a:gd name="adj1" fmla="val -54373"/>
              <a:gd name="adj2" fmla="val 100840"/>
              <a:gd name="adj3" fmla="val 16667"/>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No Nesting</a:t>
            </a:r>
          </a:p>
        </p:txBody>
      </p:sp>
      <p:grpSp>
        <p:nvGrpSpPr>
          <p:cNvPr id="73" name="Group 72">
            <a:extLst>
              <a:ext uri="{FF2B5EF4-FFF2-40B4-BE49-F238E27FC236}">
                <a16:creationId xmlns:a16="http://schemas.microsoft.com/office/drawing/2014/main" id="{B9FB34A5-B61A-4A07-AEC6-9EA1CE4AD18E}"/>
              </a:ext>
            </a:extLst>
          </p:cNvPr>
          <p:cNvGrpSpPr/>
          <p:nvPr/>
        </p:nvGrpSpPr>
        <p:grpSpPr>
          <a:xfrm>
            <a:off x="7891703" y="4315451"/>
            <a:ext cx="1498287" cy="711200"/>
            <a:chOff x="7891703" y="4315451"/>
            <a:chExt cx="1498287" cy="711200"/>
          </a:xfrm>
        </p:grpSpPr>
        <p:sp>
          <p:nvSpPr>
            <p:cNvPr id="71" name="Left Brace 70">
              <a:extLst>
                <a:ext uri="{FF2B5EF4-FFF2-40B4-BE49-F238E27FC236}">
                  <a16:creationId xmlns:a16="http://schemas.microsoft.com/office/drawing/2014/main" id="{15009166-FEEC-4B14-B45A-15036B67905A}"/>
                </a:ext>
              </a:extLst>
            </p:cNvPr>
            <p:cNvSpPr/>
            <p:nvPr/>
          </p:nvSpPr>
          <p:spPr bwMode="auto">
            <a:xfrm rot="5400000">
              <a:off x="8083117" y="4303665"/>
              <a:ext cx="531572" cy="914400"/>
            </a:xfrm>
            <a:prstGeom prst="leftBrace">
              <a:avLst/>
            </a:prstGeom>
            <a:noFill/>
            <a:ln w="25400" cap="flat" cmpd="sng" algn="ctr">
              <a:solidFill>
                <a:schemeClr val="tx2">
                  <a:lumMod val="60000"/>
                  <a:lumOff val="40000"/>
                </a:schemeClr>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2" name="TextBox 71">
              <a:extLst>
                <a:ext uri="{FF2B5EF4-FFF2-40B4-BE49-F238E27FC236}">
                  <a16:creationId xmlns:a16="http://schemas.microsoft.com/office/drawing/2014/main" id="{AACB1FD9-4050-4679-B97B-600619B041C7}"/>
                </a:ext>
              </a:extLst>
            </p:cNvPr>
            <p:cNvSpPr txBox="1"/>
            <p:nvPr/>
          </p:nvSpPr>
          <p:spPr>
            <a:xfrm>
              <a:off x="8578550" y="4315451"/>
              <a:ext cx="811440" cy="646331"/>
            </a:xfrm>
            <a:prstGeom prst="rect">
              <a:avLst/>
            </a:prstGeom>
            <a:noFill/>
          </p:spPr>
          <p:txBody>
            <a:bodyPr wrap="none" rtlCol="0">
              <a:spAutoFit/>
            </a:bodyPr>
            <a:lstStyle/>
            <a:p>
              <a:pPr algn="ctr"/>
              <a:r>
                <a:rPr lang="en-US" sz="1200" dirty="0">
                  <a:solidFill>
                    <a:schemeClr val="tx2">
                      <a:lumMod val="60000"/>
                      <a:lumOff val="40000"/>
                    </a:schemeClr>
                  </a:solidFill>
                </a:rPr>
                <a:t>Parent </a:t>
              </a:r>
            </a:p>
            <a:p>
              <a:pPr algn="ctr"/>
              <a:r>
                <a:rPr lang="en-US" sz="1200" dirty="0">
                  <a:solidFill>
                    <a:schemeClr val="tx2">
                      <a:lumMod val="60000"/>
                      <a:lumOff val="40000"/>
                    </a:schemeClr>
                  </a:solidFill>
                </a:rPr>
                <a:t>Child</a:t>
              </a:r>
            </a:p>
            <a:p>
              <a:pPr algn="ctr"/>
              <a:r>
                <a:rPr lang="en-US" sz="1200" dirty="0">
                  <a:solidFill>
                    <a:schemeClr val="tx2">
                      <a:lumMod val="60000"/>
                      <a:lumOff val="40000"/>
                    </a:schemeClr>
                  </a:solidFill>
                </a:rPr>
                <a:t>1:n</a:t>
              </a:r>
              <a:endParaRPr lang="en-US" dirty="0">
                <a:solidFill>
                  <a:schemeClr val="tx2">
                    <a:lumMod val="60000"/>
                    <a:lumOff val="40000"/>
                  </a:schemeClr>
                </a:solidFill>
              </a:endParaRPr>
            </a:p>
          </p:txBody>
        </p:sp>
      </p:grpSp>
    </p:spTree>
    <p:extLst>
      <p:ext uri="{BB962C8B-B14F-4D97-AF65-F5344CB8AC3E}">
        <p14:creationId xmlns:p14="http://schemas.microsoft.com/office/powerpoint/2010/main" val="428390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000"/>
                                        <p:tgtEl>
                                          <p:spTgt spid="73"/>
                                        </p:tgtEl>
                                      </p:cBhvr>
                                    </p:animEffect>
                                    <p:anim calcmode="lin" valueType="num">
                                      <p:cBhvr>
                                        <p:cTn id="13" dur="2000" fill="hold"/>
                                        <p:tgtEl>
                                          <p:spTgt spid="73"/>
                                        </p:tgtEl>
                                        <p:attrNameLst>
                                          <p:attrName>ppt_w</p:attrName>
                                        </p:attrNameLst>
                                      </p:cBhvr>
                                      <p:tavLst>
                                        <p:tav tm="0" fmla="#ppt_w*sin(2.5*pi*$)">
                                          <p:val>
                                            <p:fltVal val="0"/>
                                          </p:val>
                                        </p:tav>
                                        <p:tav tm="100000">
                                          <p:val>
                                            <p:fltVal val="1"/>
                                          </p:val>
                                        </p:tav>
                                      </p:tavLst>
                                    </p:anim>
                                    <p:anim calcmode="lin" valueType="num">
                                      <p:cBhvr>
                                        <p:cTn id="1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arn(inVertic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barn(inVertical)">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inVertical)">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arn(inVertical)">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circle(in)">
                                      <p:cBhvr>
                                        <p:cTn id="55" dur="2000"/>
                                        <p:tgtEl>
                                          <p:spTgt spid="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ircle(in)">
                                      <p:cBhvr>
                                        <p:cTn id="58" dur="2000"/>
                                        <p:tgtEl>
                                          <p:spTgt spid="8"/>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circle(in)">
                                      <p:cBhvr>
                                        <p:cTn id="61" dur="2000"/>
                                        <p:tgtEl>
                                          <p:spTgt spid="11"/>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circle(in)">
                                      <p:cBhvr>
                                        <p:cTn id="64" dur="20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circle(in)">
                                      <p:cBhvr>
                                        <p:cTn id="69" dur="2000"/>
                                        <p:tgtEl>
                                          <p:spTgt spid="17"/>
                                        </p:tgtEl>
                                      </p:cBhvr>
                                    </p:animEffect>
                                  </p:childTnLst>
                                </p:cTn>
                              </p:par>
                              <p:par>
                                <p:cTn id="70" presetID="6" presetClass="entr" presetSubtype="16"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circle(in)">
                                      <p:cBhvr>
                                        <p:cTn id="72" dur="2000"/>
                                        <p:tgtEl>
                                          <p:spTgt spid="23"/>
                                        </p:tgtEl>
                                      </p:cBhvr>
                                    </p:animEffect>
                                  </p:childTnLst>
                                </p:cTn>
                              </p:par>
                              <p:par>
                                <p:cTn id="73" presetID="6" presetClass="entr" presetSubtype="16"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circle(in)">
                                      <p:cBhvr>
                                        <p:cTn id="75" dur="2000"/>
                                        <p:tgtEl>
                                          <p:spTgt spid="20"/>
                                        </p:tgtEl>
                                      </p:cBhvr>
                                    </p:animEffect>
                                  </p:childTnLst>
                                </p:cTn>
                              </p:par>
                            </p:childTnLst>
                          </p:cTn>
                        </p:par>
                        <p:par>
                          <p:cTn id="76" fill="hold">
                            <p:stCondLst>
                              <p:cond delay="2000"/>
                            </p:stCondLst>
                            <p:childTnLst>
                              <p:par>
                                <p:cTn id="77" presetID="6" presetClass="entr" presetSubtype="16"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circle(in)">
                                      <p:cBhvr>
                                        <p:cTn id="84" dur="2000"/>
                                        <p:tgtEl>
                                          <p:spTgt spid="33"/>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circle(in)">
                                      <p:cBhvr>
                                        <p:cTn id="87" dur="2000"/>
                                        <p:tgtEl>
                                          <p:spTgt spid="32"/>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circle(in)">
                                      <p:cBhvr>
                                        <p:cTn id="90" dur="2000"/>
                                        <p:tgtEl>
                                          <p:spTgt spid="35"/>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circle(in)">
                                      <p:cBhvr>
                                        <p:cTn id="93" dur="2000"/>
                                        <p:tgtEl>
                                          <p:spTgt spid="34"/>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circle(in)">
                                      <p:cBhvr>
                                        <p:cTn id="96" dur="2000"/>
                                        <p:tgtEl>
                                          <p:spTgt spid="31"/>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grpId="0" nodeType="click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p:val>
                                            <p:fltVal val="0"/>
                                          </p:val>
                                        </p:tav>
                                        <p:tav tm="100000">
                                          <p:val>
                                            <p:strVal val="#ppt_w"/>
                                          </p:val>
                                        </p:tav>
                                      </p:tavLst>
                                    </p:anim>
                                    <p:anim calcmode="lin" valueType="num">
                                      <p:cBhvr>
                                        <p:cTn id="102" dur="1000" fill="hold"/>
                                        <p:tgtEl>
                                          <p:spTgt spid="41"/>
                                        </p:tgtEl>
                                        <p:attrNameLst>
                                          <p:attrName>ppt_h</p:attrName>
                                        </p:attrNameLst>
                                      </p:cBhvr>
                                      <p:tavLst>
                                        <p:tav tm="0">
                                          <p:val>
                                            <p:fltVal val="0"/>
                                          </p:val>
                                        </p:tav>
                                        <p:tav tm="100000">
                                          <p:val>
                                            <p:strVal val="#ppt_h"/>
                                          </p:val>
                                        </p:tav>
                                      </p:tavLst>
                                    </p:anim>
                                    <p:anim calcmode="lin" valueType="num">
                                      <p:cBhvr>
                                        <p:cTn id="103" dur="1000" fill="hold"/>
                                        <p:tgtEl>
                                          <p:spTgt spid="41"/>
                                        </p:tgtEl>
                                        <p:attrNameLst>
                                          <p:attrName>style.rotation</p:attrName>
                                        </p:attrNameLst>
                                      </p:cBhvr>
                                      <p:tavLst>
                                        <p:tav tm="0">
                                          <p:val>
                                            <p:fltVal val="90"/>
                                          </p:val>
                                        </p:tav>
                                        <p:tav tm="100000">
                                          <p:val>
                                            <p:fltVal val="0"/>
                                          </p:val>
                                        </p:tav>
                                      </p:tavLst>
                                    </p:anim>
                                    <p:animEffect transition="in" filter="fade">
                                      <p:cBhvr>
                                        <p:cTn id="104" dur="1000"/>
                                        <p:tgtEl>
                                          <p:spTgt spid="41"/>
                                        </p:tgtEl>
                                      </p:cBhvr>
                                    </p:animEffect>
                                  </p:childTnLst>
                                </p:cTn>
                              </p:par>
                            </p:childTnLst>
                          </p:cTn>
                        </p:par>
                        <p:par>
                          <p:cTn id="105" fill="hold">
                            <p:stCondLst>
                              <p:cond delay="1000"/>
                            </p:stCondLst>
                            <p:childTnLst>
                              <p:par>
                                <p:cTn id="106" presetID="21" presetClass="entr" presetSubtype="1" fill="hold" nodeType="after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wheel(1)">
                                      <p:cBhvr>
                                        <p:cTn id="108" dur="2000"/>
                                        <p:tgtEl>
                                          <p:spTgt spid="51"/>
                                        </p:tgtEl>
                                      </p:cBhvr>
                                    </p:animEffect>
                                  </p:childTnLst>
                                </p:cTn>
                              </p:par>
                              <p:par>
                                <p:cTn id="109" presetID="21" presetClass="entr" presetSubtype="1" fill="hold"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wheel(1)">
                                      <p:cBhvr>
                                        <p:cTn id="111" dur="2000"/>
                                        <p:tgtEl>
                                          <p:spTgt spid="59"/>
                                        </p:tgtEl>
                                      </p:cBhvr>
                                    </p:animEffect>
                                  </p:childTnLst>
                                </p:cTn>
                              </p:par>
                              <p:par>
                                <p:cTn id="112" presetID="21" presetClass="entr" presetSubtype="1" fill="hold"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wheel(1)">
                                      <p:cBhvr>
                                        <p:cTn id="114" dur="2000"/>
                                        <p:tgtEl>
                                          <p:spTgt spid="65"/>
                                        </p:tgtEl>
                                      </p:cBhvr>
                                    </p:animEffect>
                                  </p:childTnLst>
                                </p:cTn>
                              </p:par>
                              <p:par>
                                <p:cTn id="115" presetID="21" presetClass="entr" presetSubtype="1"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heel(1)">
                                      <p:cBhvr>
                                        <p:cTn id="117"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8" grpId="0"/>
      <p:bldP spid="11" grpId="0" animBg="1"/>
      <p:bldP spid="12" grpId="0"/>
      <p:bldP spid="31" grpId="0"/>
      <p:bldP spid="32" grpId="0"/>
      <p:bldP spid="33" grpId="0"/>
      <p:bldP spid="34" grpId="0"/>
      <p:bldP spid="35" grpId="0"/>
      <p:bldP spid="41" grpId="0" animBg="1"/>
      <p:bldP spid="45" grpId="0"/>
      <p:bldP spid="46" grpId="0"/>
      <p:bldP spid="47" grpId="0"/>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3B02B7-52C6-47CC-A638-7A59AA5C5C0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3018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5CD8C-BC92-4EDE-9BFE-BDB06DA1969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4612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graphicFrame>
        <p:nvGraphicFramePr>
          <p:cNvPr id="4" name="Table 3">
            <a:extLst>
              <a:ext uri="{FF2B5EF4-FFF2-40B4-BE49-F238E27FC236}">
                <a16:creationId xmlns:a16="http://schemas.microsoft.com/office/drawing/2014/main" id="{FBAFCE12-8F4C-4BA2-AF8B-C7F037805B4C}"/>
              </a:ext>
            </a:extLst>
          </p:cNvPr>
          <p:cNvGraphicFramePr>
            <a:graphicFrameLocks noGrp="1"/>
          </p:cNvGraphicFramePr>
          <p:nvPr>
            <p:extLst>
              <p:ext uri="{D42A27DB-BD31-4B8C-83A1-F6EECF244321}">
                <p14:modId xmlns:p14="http://schemas.microsoft.com/office/powerpoint/2010/main" val="630196592"/>
              </p:ext>
            </p:extLst>
          </p:nvPr>
        </p:nvGraphicFramePr>
        <p:xfrm>
          <a:off x="187571" y="2276615"/>
          <a:ext cx="5548343" cy="4271899"/>
        </p:xfrm>
        <a:graphic>
          <a:graphicData uri="http://schemas.openxmlformats.org/drawingml/2006/table">
            <a:tbl>
              <a:tblPr firstRow="1" firstCol="1" bandRow="1"/>
              <a:tblGrid>
                <a:gridCol w="1182434">
                  <a:extLst>
                    <a:ext uri="{9D8B030D-6E8A-4147-A177-3AD203B41FA5}">
                      <a16:colId xmlns:a16="http://schemas.microsoft.com/office/drawing/2014/main" val="2301337170"/>
                    </a:ext>
                  </a:extLst>
                </a:gridCol>
                <a:gridCol w="2465930">
                  <a:extLst>
                    <a:ext uri="{9D8B030D-6E8A-4147-A177-3AD203B41FA5}">
                      <a16:colId xmlns:a16="http://schemas.microsoft.com/office/drawing/2014/main" val="3362276741"/>
                    </a:ext>
                  </a:extLst>
                </a:gridCol>
                <a:gridCol w="1899979">
                  <a:extLst>
                    <a:ext uri="{9D8B030D-6E8A-4147-A177-3AD203B41FA5}">
                      <a16:colId xmlns:a16="http://schemas.microsoft.com/office/drawing/2014/main" val="3762334117"/>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161514921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75752262"/>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47048160"/>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5866666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2215348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4520219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81386270"/>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98094393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775193552"/>
                  </a:ext>
                </a:extLst>
              </a:tr>
              <a:tr h="27178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689792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44885932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8684068"/>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950979269"/>
                  </a:ext>
                </a:extLst>
              </a:tr>
              <a:tr h="50927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67102697"/>
                  </a:ext>
                </a:extLst>
              </a:tr>
            </a:tbl>
          </a:graphicData>
        </a:graphic>
      </p:graphicFrame>
      <p:graphicFrame>
        <p:nvGraphicFramePr>
          <p:cNvPr id="11" name="Table 10">
            <a:extLst>
              <a:ext uri="{FF2B5EF4-FFF2-40B4-BE49-F238E27FC236}">
                <a16:creationId xmlns:a16="http://schemas.microsoft.com/office/drawing/2014/main" id="{7F19D4C8-80EB-4189-B2ED-571A30A848C7}"/>
              </a:ext>
            </a:extLst>
          </p:cNvPr>
          <p:cNvGraphicFramePr>
            <a:graphicFrameLocks noGrp="1"/>
          </p:cNvGraphicFramePr>
          <p:nvPr>
            <p:extLst>
              <p:ext uri="{D42A27DB-BD31-4B8C-83A1-F6EECF244321}">
                <p14:modId xmlns:p14="http://schemas.microsoft.com/office/powerpoint/2010/main" val="2057705130"/>
              </p:ext>
            </p:extLst>
          </p:nvPr>
        </p:nvGraphicFramePr>
        <p:xfrm>
          <a:off x="5880101" y="2484783"/>
          <a:ext cx="5901267" cy="3222055"/>
        </p:xfrm>
        <a:graphic>
          <a:graphicData uri="http://schemas.openxmlformats.org/drawingml/2006/table">
            <a:tbl>
              <a:tblPr firstRow="1" firstCol="1" bandRow="1"/>
              <a:tblGrid>
                <a:gridCol w="1322413">
                  <a:extLst>
                    <a:ext uri="{9D8B030D-6E8A-4147-A177-3AD203B41FA5}">
                      <a16:colId xmlns:a16="http://schemas.microsoft.com/office/drawing/2014/main" val="850126628"/>
                    </a:ext>
                  </a:extLst>
                </a:gridCol>
                <a:gridCol w="3008489">
                  <a:extLst>
                    <a:ext uri="{9D8B030D-6E8A-4147-A177-3AD203B41FA5}">
                      <a16:colId xmlns:a16="http://schemas.microsoft.com/office/drawing/2014/main" val="250458730"/>
                    </a:ext>
                  </a:extLst>
                </a:gridCol>
                <a:gridCol w="1570365">
                  <a:extLst>
                    <a:ext uri="{9D8B030D-6E8A-4147-A177-3AD203B41FA5}">
                      <a16:colId xmlns:a16="http://schemas.microsoft.com/office/drawing/2014/main" val="4272312493"/>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30062115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7592101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87951899"/>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08070279"/>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5743084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634617100"/>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78559156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47704769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72445526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20787410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924429069"/>
                  </a:ext>
                </a:extLst>
              </a:tr>
            </a:tbl>
          </a:graphicData>
        </a:graphic>
      </p:graphicFrame>
    </p:spTree>
    <p:extLst>
      <p:ext uri="{BB962C8B-B14F-4D97-AF65-F5344CB8AC3E}">
        <p14:creationId xmlns:p14="http://schemas.microsoft.com/office/powerpoint/2010/main" val="273862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3027</Words>
  <Application>Microsoft Office PowerPoint</Application>
  <PresentationFormat>Widescreen</PresentationFormat>
  <Paragraphs>563</Paragraphs>
  <Slides>36</Slides>
  <Notes>19</Notes>
  <HiddenSlides>1</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Consolas</vt:lpstr>
      <vt:lpstr>Wingdings</vt:lpstr>
      <vt:lpstr>Courier New</vt:lpstr>
      <vt:lpstr>Calibri Light</vt:lpstr>
      <vt:lpstr>Arial</vt:lpstr>
      <vt:lpstr>Segoe UI Light</vt:lpstr>
      <vt:lpstr>Segoe UI</vt:lpstr>
      <vt:lpstr>Symbol</vt:lpstr>
      <vt:lpstr>Verdana</vt:lpstr>
      <vt:lpstr>Calibri</vt:lpstr>
      <vt:lpstr>Segoe Light</vt:lpstr>
      <vt:lpstr>Times New Roman</vt:lpstr>
      <vt:lpstr>GuruSkill</vt:lpstr>
      <vt:lpstr>NG_MOC_Core_ModuleNew2</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We have free practice exams</vt:lpstr>
      <vt:lpstr>Program Roadmap - So Far…Futures coming later </vt:lpstr>
      <vt:lpstr>Getting Started Labs https://docs.microsoft.com/en-us/azure/#get-started </vt:lpstr>
      <vt:lpstr>Labs </vt:lpstr>
      <vt:lpstr>Make the most of the event…</vt:lpstr>
      <vt:lpstr>Voting: Show of Hands</vt:lpstr>
      <vt:lpstr>Voting: Show of Hands</vt:lpstr>
      <vt:lpstr>Voting: Show of Hands</vt:lpstr>
      <vt:lpstr>Buckle Up!!! </vt:lpstr>
      <vt:lpstr>Following slides are NOT for the morning.  They are Making it real</vt:lpstr>
      <vt:lpstr>Good Afternoon!!!! Pause for program identification</vt:lpstr>
      <vt:lpstr>Program Roadmap</vt:lpstr>
      <vt:lpstr>Hierarchy</vt:lpstr>
      <vt:lpstr>Parking Lot  Speaker Panel</vt:lpstr>
      <vt:lpstr>AWS to Azure Services Comparison</vt:lpstr>
      <vt:lpstr>Azure Capacity Planning</vt:lpstr>
      <vt:lpstr>PowerPoint Presentation</vt:lpstr>
      <vt:lpstr>PowerPoint Presentation</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2018-06-13T16:27:28Z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